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26.png" ContentType="image/png"/>
  <Override PartName="/ppt/media/image25.png" ContentType="image/png"/>
  <Override PartName="/ppt/media/image24.jpeg" ContentType="image/jpeg"/>
  <Override PartName="/ppt/media/image9.png" ContentType="image/png"/>
  <Override PartName="/ppt/media/image10.png" ContentType="image/png"/>
  <Override PartName="/ppt/media/image23.png" ContentType="image/png"/>
  <Override PartName="/ppt/media/image8.png" ContentType="image/png"/>
  <Override PartName="/ppt/media/image6.png" ContentType="image/png"/>
  <Override PartName="/ppt/media/image1.png" ContentType="image/png"/>
  <Override PartName="/ppt/media/image2.png" ContentType="image/png"/>
  <Override PartName="/ppt/media/image7.png" ContentType="image/png"/>
  <Override PartName="/ppt/media/image22.png" ContentType="image/png"/>
  <Override PartName="/ppt/media/image3.png" ContentType="image/png"/>
  <Override PartName="/ppt/media/image4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21.jpeg" ContentType="image/jpeg"/>
  <Override PartName="/ppt/media/image17.png" ContentType="image/png"/>
  <Override PartName="/ppt/media/image18.png" ContentType="image/png"/>
  <Override PartName="/ppt/media/image19.png" ContentType="image/png"/>
  <Override PartName="/ppt/media/image5.png" ContentType="image/png"/>
  <Override PartName="/ppt/media/image20.png" ContentType="image/pn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_rels/slideLayout84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</p:sld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20" Type="http://schemas.openxmlformats.org/officeDocument/2006/relationships/slide" Target="slides/slide12.xml"/><Relationship Id="rId21" Type="http://schemas.openxmlformats.org/officeDocument/2006/relationships/slide" Target="slides/slide13.xml"/><Relationship Id="rId22" Type="http://schemas.openxmlformats.org/officeDocument/2006/relationships/slide" Target="slides/slide14.xml"/><Relationship Id="rId23" Type="http://schemas.openxmlformats.org/officeDocument/2006/relationships/slide" Target="slides/slide15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png"/><Relationship Id="rId3" Type="http://schemas.openxmlformats.org/officeDocument/2006/relationships/image" Target="../media/image8.png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90320" y="4825080"/>
            <a:ext cx="6226920" cy="10287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4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75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subTitle"/>
          </p:nvPr>
        </p:nvSpPr>
        <p:spPr>
          <a:xfrm>
            <a:off x="490320" y="4825080"/>
            <a:ext cx="6226920" cy="10287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4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15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subTitle"/>
          </p:nvPr>
        </p:nvSpPr>
        <p:spPr>
          <a:xfrm>
            <a:off x="490320" y="4825080"/>
            <a:ext cx="6226920" cy="10287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3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54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ubTitle"/>
          </p:nvPr>
        </p:nvSpPr>
        <p:spPr>
          <a:xfrm>
            <a:off x="490320" y="4825080"/>
            <a:ext cx="6226920" cy="10287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90320" y="4825080"/>
            <a:ext cx="6226920" cy="10287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0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91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subTitle"/>
          </p:nvPr>
        </p:nvSpPr>
        <p:spPr>
          <a:xfrm>
            <a:off x="490320" y="4825080"/>
            <a:ext cx="6226920" cy="10287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9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230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subTitle"/>
          </p:nvPr>
        </p:nvSpPr>
        <p:spPr>
          <a:xfrm>
            <a:off x="490320" y="4825080"/>
            <a:ext cx="6226920" cy="10287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8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8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269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285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 flipH="1">
            <a:off x="8246520" y="4245840"/>
            <a:ext cx="897120" cy="89712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 flipH="1">
            <a:off x="8246520" y="4245840"/>
            <a:ext cx="897120" cy="897120"/>
          </a:xfrm>
          <a:prstGeom prst="round1Rect">
            <a:avLst>
              <a:gd name="adj" fmla="val 16667"/>
            </a:avLst>
          </a:prstGeom>
          <a:solidFill>
            <a:srgbClr val="ffffff">
              <a:alpha val="69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390600" y="1819440"/>
            <a:ext cx="8221680" cy="933120"/>
          </a:xfrm>
          <a:prstGeom prst="rect">
            <a:avLst/>
          </a:prstGeom>
        </p:spPr>
        <p:txBody>
          <a:bodyPr tIns="91440" bIns="91440" anchor="b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523720" y="46954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9A77A2F3-E10F-43F3-ABE0-513B24DF8EBF}" type="slidenum">
              <a:rPr b="0" lang="en-US" sz="1000" spc="-1" strike="noStrike">
                <a:solidFill>
                  <a:srgbClr val="73737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285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tIns="91440" bIns="9144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sldNum"/>
          </p:nvPr>
        </p:nvSpPr>
        <p:spPr>
          <a:xfrm>
            <a:off x="8523720" y="46954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B3DF2726-A15E-4A5E-9E69-706890429F10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285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 flipH="1" rot="10800000">
            <a:off x="9142560" y="5143680"/>
            <a:ext cx="9143640" cy="345708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7" name="CustomShape 2"/>
          <p:cNvSpPr/>
          <p:nvPr/>
        </p:nvSpPr>
        <p:spPr>
          <a:xfrm>
            <a:off x="0" y="1685880"/>
            <a:ext cx="9143640" cy="108360"/>
          </a:xfrm>
          <a:prstGeom prst="rect">
            <a:avLst/>
          </a:prstGeom>
          <a:gradFill>
            <a:gsLst>
              <a:gs pos="0">
                <a:srgbClr val="f9f9f9"/>
              </a:gs>
              <a:gs pos="100000">
                <a:srgbClr val="dedede"/>
              </a:gs>
            </a:gsLst>
            <a:lin ang="162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8" name="PlaceHolder 3"/>
          <p:cNvSpPr>
            <a:spLocks noGrp="1"/>
          </p:cNvSpPr>
          <p:nvPr>
            <p:ph type="title"/>
          </p:nvPr>
        </p:nvSpPr>
        <p:spPr>
          <a:xfrm>
            <a:off x="471960" y="738720"/>
            <a:ext cx="8221680" cy="767520"/>
          </a:xfrm>
          <a:prstGeom prst="rect">
            <a:avLst/>
          </a:prstGeom>
        </p:spPr>
        <p:txBody>
          <a:bodyPr tIns="91440" bIns="91440" anchor="b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71960" y="1919160"/>
            <a:ext cx="3999600" cy="27097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4694400" y="1919160"/>
            <a:ext cx="3999600" cy="27097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6"/>
          <p:cNvSpPr>
            <a:spLocks noGrp="1"/>
          </p:cNvSpPr>
          <p:nvPr>
            <p:ph type="sldNum"/>
          </p:nvPr>
        </p:nvSpPr>
        <p:spPr>
          <a:xfrm>
            <a:off x="8523720" y="46954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1B912A55-D847-4819-B6DC-7A7851A15BB3}" type="slidenum">
              <a:rPr b="0" lang="en-US" sz="1000" spc="-1" strike="noStrike">
                <a:solidFill>
                  <a:srgbClr val="73737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285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 flipH="1">
            <a:off x="-1440" y="0"/>
            <a:ext cx="4571640" cy="514332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7" name="CustomShape 2"/>
          <p:cNvSpPr/>
          <p:nvPr/>
        </p:nvSpPr>
        <p:spPr>
          <a:xfrm rot="5400000">
            <a:off x="1946160" y="2517840"/>
            <a:ext cx="5142600" cy="108360"/>
          </a:xfrm>
          <a:prstGeom prst="rect">
            <a:avLst/>
          </a:prstGeom>
          <a:gradFill>
            <a:gsLst>
              <a:gs pos="0">
                <a:srgbClr val="f9f9f9"/>
              </a:gs>
              <a:gs pos="100000">
                <a:srgbClr val="dedede"/>
              </a:gs>
            </a:gsLst>
            <a:lin ang="162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PlaceHolder 3"/>
          <p:cNvSpPr>
            <a:spLocks noGrp="1"/>
          </p:cNvSpPr>
          <p:nvPr>
            <p:ph type="title"/>
          </p:nvPr>
        </p:nvSpPr>
        <p:spPr>
          <a:xfrm>
            <a:off x="265680" y="1233000"/>
            <a:ext cx="4044960" cy="1482120"/>
          </a:xfrm>
          <a:prstGeom prst="rect">
            <a:avLst/>
          </a:prstGeom>
        </p:spPr>
        <p:txBody>
          <a:bodyPr tIns="91440" bIns="91440" anchor="b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4939560" y="724320"/>
            <a:ext cx="3836520" cy="36946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sldNum"/>
          </p:nvPr>
        </p:nvSpPr>
        <p:spPr>
          <a:xfrm>
            <a:off x="8523720" y="46954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713CCA08-3F66-4637-8C5B-21CFBF989289}" type="slidenum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sldNum"/>
          </p:nvPr>
        </p:nvSpPr>
        <p:spPr>
          <a:xfrm>
            <a:off x="8523720" y="46954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14B15836-5136-4C0B-9058-7DCE7B5C0E2D}" type="slidenum">
              <a:rPr b="0" lang="en-US" sz="1000" spc="-1" strike="noStrike">
                <a:solidFill>
                  <a:srgbClr val="73737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285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 flipH="1" rot="10800000">
            <a:off x="9142560" y="5143680"/>
            <a:ext cx="9143640" cy="345708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3" name="CustomShape 2"/>
          <p:cNvSpPr/>
          <p:nvPr/>
        </p:nvSpPr>
        <p:spPr>
          <a:xfrm>
            <a:off x="0" y="1685880"/>
            <a:ext cx="9143640" cy="108360"/>
          </a:xfrm>
          <a:prstGeom prst="rect">
            <a:avLst/>
          </a:prstGeom>
          <a:gradFill>
            <a:gsLst>
              <a:gs pos="0">
                <a:srgbClr val="f9f9f9"/>
              </a:gs>
              <a:gs pos="100000">
                <a:srgbClr val="dedede"/>
              </a:gs>
            </a:gsLst>
            <a:lin ang="162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4" name="PlaceHolder 3"/>
          <p:cNvSpPr>
            <a:spLocks noGrp="1"/>
          </p:cNvSpPr>
          <p:nvPr>
            <p:ph type="title"/>
          </p:nvPr>
        </p:nvSpPr>
        <p:spPr>
          <a:xfrm>
            <a:off x="471960" y="738720"/>
            <a:ext cx="8221680" cy="767520"/>
          </a:xfrm>
          <a:prstGeom prst="rect">
            <a:avLst/>
          </a:prstGeom>
        </p:spPr>
        <p:txBody>
          <a:bodyPr tIns="91440" bIns="91440" anchor="b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 type="body"/>
          </p:nvPr>
        </p:nvSpPr>
        <p:spPr>
          <a:xfrm>
            <a:off x="471960" y="1919160"/>
            <a:ext cx="8221680" cy="27097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PlaceHolder 5"/>
          <p:cNvSpPr>
            <a:spLocks noGrp="1"/>
          </p:cNvSpPr>
          <p:nvPr>
            <p:ph type="sldNum"/>
          </p:nvPr>
        </p:nvSpPr>
        <p:spPr>
          <a:xfrm>
            <a:off x="8523720" y="46954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3647885E-0D75-458E-B547-D174E8B78CAC}" type="slidenum">
              <a:rPr b="0" lang="en-US" sz="1000" spc="-1" strike="noStrike">
                <a:solidFill>
                  <a:srgbClr val="73737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285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ustomShape 1"/>
          <p:cNvSpPr/>
          <p:nvPr/>
        </p:nvSpPr>
        <p:spPr>
          <a:xfrm flipH="1" rot="10800000">
            <a:off x="9142560" y="5143680"/>
            <a:ext cx="5866920" cy="514332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2" name="CustomShape 2"/>
          <p:cNvSpPr/>
          <p:nvPr/>
        </p:nvSpPr>
        <p:spPr>
          <a:xfrm rot="16200000">
            <a:off x="759240" y="2517840"/>
            <a:ext cx="5143320" cy="108360"/>
          </a:xfrm>
          <a:prstGeom prst="rect">
            <a:avLst/>
          </a:prstGeom>
          <a:gradFill>
            <a:gsLst>
              <a:gs pos="0">
                <a:srgbClr val="f9f9f9"/>
              </a:gs>
              <a:gs pos="100000">
                <a:srgbClr val="dedede"/>
              </a:gs>
            </a:gsLst>
            <a:lin ang="162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3" name="PlaceHolder 3"/>
          <p:cNvSpPr>
            <a:spLocks noGrp="1"/>
          </p:cNvSpPr>
          <p:nvPr>
            <p:ph type="title"/>
          </p:nvPr>
        </p:nvSpPr>
        <p:spPr>
          <a:xfrm>
            <a:off x="226080" y="357840"/>
            <a:ext cx="2807640" cy="952920"/>
          </a:xfrm>
          <a:prstGeom prst="rect">
            <a:avLst/>
          </a:prstGeom>
        </p:spPr>
        <p:txBody>
          <a:bodyPr tIns="91440" bIns="91440" anchor="b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4" name="PlaceHolder 4"/>
          <p:cNvSpPr>
            <a:spLocks noGrp="1"/>
          </p:cNvSpPr>
          <p:nvPr>
            <p:ph type="body"/>
          </p:nvPr>
        </p:nvSpPr>
        <p:spPr>
          <a:xfrm>
            <a:off x="226080" y="1465920"/>
            <a:ext cx="2807640" cy="31633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PlaceHolder 5"/>
          <p:cNvSpPr>
            <a:spLocks noGrp="1"/>
          </p:cNvSpPr>
          <p:nvPr>
            <p:ph type="sldNum"/>
          </p:nvPr>
        </p:nvSpPr>
        <p:spPr>
          <a:xfrm>
            <a:off x="8523720" y="46954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286D2F4F-411D-4A24-A54D-3D7FE007E193}" type="slidenum">
              <a:rPr b="0" lang="en-US" sz="1000" spc="-1" strike="noStrike">
                <a:solidFill>
                  <a:srgbClr val="73737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7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7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7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4.jpeg"/><Relationship Id="rId2" Type="http://schemas.openxmlformats.org/officeDocument/2006/relationships/slideLayout" Target="../slideLayouts/slideLayout7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28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" descr=""/>
          <p:cNvPicPr/>
          <p:nvPr/>
        </p:nvPicPr>
        <p:blipFill>
          <a:blip r:embed="rId1"/>
          <a:stretch/>
        </p:blipFill>
        <p:spPr>
          <a:xfrm>
            <a:off x="1005840" y="0"/>
            <a:ext cx="6859440" cy="5133960"/>
          </a:xfrm>
          <a:prstGeom prst="rect">
            <a:avLst/>
          </a:prstGeom>
          <a:ln>
            <a:noFill/>
          </a:ln>
        </p:spPr>
      </p:pic>
      <p:sp>
        <p:nvSpPr>
          <p:cNvPr id="271" name="TextShape 1"/>
          <p:cNvSpPr txBox="1"/>
          <p:nvPr/>
        </p:nvSpPr>
        <p:spPr>
          <a:xfrm>
            <a:off x="822960" y="3776040"/>
            <a:ext cx="4023360" cy="2925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5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US" sz="5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Sum it up!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Shape 1"/>
          <p:cNvSpPr txBox="1"/>
          <p:nvPr/>
        </p:nvSpPr>
        <p:spPr>
          <a:xfrm>
            <a:off x="113760" y="357840"/>
            <a:ext cx="3238920" cy="9529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Word embeddings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5" name="TextShape 2"/>
          <p:cNvSpPr txBox="1"/>
          <p:nvPr/>
        </p:nvSpPr>
        <p:spPr>
          <a:xfrm>
            <a:off x="226080" y="1465920"/>
            <a:ext cx="2807640" cy="3163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What is GloVe?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Why do we use it?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The advantages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26" name="Picture 2" descr=""/>
          <p:cNvPicPr/>
          <p:nvPr/>
        </p:nvPicPr>
        <p:blipFill>
          <a:blip r:embed="rId1"/>
          <a:stretch/>
        </p:blipFill>
        <p:spPr>
          <a:xfrm>
            <a:off x="3581280" y="1047600"/>
            <a:ext cx="4683960" cy="3632400"/>
          </a:xfrm>
          <a:prstGeom prst="rect">
            <a:avLst/>
          </a:prstGeom>
          <a:ln>
            <a:noFill/>
          </a:ln>
        </p:spPr>
      </p:pic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TextShape 1"/>
          <p:cNvSpPr txBox="1"/>
          <p:nvPr/>
        </p:nvSpPr>
        <p:spPr>
          <a:xfrm>
            <a:off x="226080" y="357840"/>
            <a:ext cx="2807640" cy="9529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Neural network model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8" name="TextShape 2"/>
          <p:cNvSpPr txBox="1"/>
          <p:nvPr/>
        </p:nvSpPr>
        <p:spPr>
          <a:xfrm>
            <a:off x="226080" y="1465920"/>
            <a:ext cx="2807640" cy="3163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0456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Seq2Seq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0456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Recurrent LSTMNN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0456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Attention based model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0456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Encoder-decoder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0456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How does it work?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52280"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29" name="Picture 2" descr=""/>
          <p:cNvPicPr/>
          <p:nvPr/>
        </p:nvPicPr>
        <p:blipFill>
          <a:blip r:embed="rId1"/>
          <a:stretch/>
        </p:blipFill>
        <p:spPr>
          <a:xfrm>
            <a:off x="3352680" y="1123920"/>
            <a:ext cx="5714640" cy="2809440"/>
          </a:xfrm>
          <a:prstGeom prst="rect">
            <a:avLst/>
          </a:prstGeom>
          <a:ln>
            <a:noFill/>
          </a:ln>
        </p:spPr>
      </p:pic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TextShape 1"/>
          <p:cNvSpPr txBox="1"/>
          <p:nvPr/>
        </p:nvSpPr>
        <p:spPr>
          <a:xfrm>
            <a:off x="226080" y="357840"/>
            <a:ext cx="2807640" cy="9529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     </a:t>
            </a: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LSTM Cell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1" name="TextShape 2"/>
          <p:cNvSpPr txBox="1"/>
          <p:nvPr/>
        </p:nvSpPr>
        <p:spPr>
          <a:xfrm>
            <a:off x="226080" y="1465920"/>
            <a:ext cx="2807640" cy="3163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0456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The main building block of the model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0456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Quite an old architecture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32" name="Picture 2" descr=""/>
          <p:cNvPicPr/>
          <p:nvPr/>
        </p:nvPicPr>
        <p:blipFill>
          <a:blip r:embed="rId1"/>
          <a:stretch/>
        </p:blipFill>
        <p:spPr>
          <a:xfrm>
            <a:off x="3581280" y="590400"/>
            <a:ext cx="5143320" cy="3818880"/>
          </a:xfrm>
          <a:prstGeom prst="rect">
            <a:avLst/>
          </a:prstGeom>
          <a:ln>
            <a:noFill/>
          </a:ln>
        </p:spPr>
      </p:pic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TextShape 1"/>
          <p:cNvSpPr txBox="1"/>
          <p:nvPr/>
        </p:nvSpPr>
        <p:spPr>
          <a:xfrm>
            <a:off x="226080" y="357840"/>
            <a:ext cx="2807640" cy="9529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Used technologies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4" name="TextShape 2"/>
          <p:cNvSpPr txBox="1"/>
          <p:nvPr/>
        </p:nvSpPr>
        <p:spPr>
          <a:xfrm>
            <a:off x="226080" y="1465920"/>
            <a:ext cx="2807640" cy="3163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0456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Keras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0456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Tensorflow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0456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Python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0456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NLTK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0456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0456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Web scraping tools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0456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0456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Node.js and chrome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04560">
              <a:lnSpc>
                <a:spcPct val="100000"/>
              </a:lnSpc>
              <a:buClr>
                <a:srgbClr val="ffffff"/>
              </a:buClr>
              <a:buFont typeface="Roboto"/>
              <a:buChar char="●"/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35" name="Picture 2" descr=""/>
          <p:cNvPicPr/>
          <p:nvPr/>
        </p:nvPicPr>
        <p:blipFill>
          <a:blip r:embed="rId1"/>
          <a:stretch/>
        </p:blipFill>
        <p:spPr>
          <a:xfrm>
            <a:off x="4267080" y="796680"/>
            <a:ext cx="3371400" cy="3314520"/>
          </a:xfrm>
          <a:prstGeom prst="rect">
            <a:avLst/>
          </a:prstGeom>
          <a:ln>
            <a:noFill/>
          </a:ln>
        </p:spPr>
      </p:pic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Shape 170" descr=""/>
          <p:cNvPicPr/>
          <p:nvPr/>
        </p:nvPicPr>
        <p:blipFill>
          <a:blip r:embed="rId1"/>
          <a:srcRect l="0" t="8631" r="1255" b="8064"/>
          <a:stretch/>
        </p:blipFill>
        <p:spPr>
          <a:xfrm>
            <a:off x="-30600" y="0"/>
            <a:ext cx="9174240" cy="5143320"/>
          </a:xfrm>
          <a:prstGeom prst="rect">
            <a:avLst/>
          </a:prstGeom>
          <a:ln>
            <a:noFill/>
          </a:ln>
        </p:spPr>
      </p:pic>
      <p:sp>
        <p:nvSpPr>
          <p:cNvPr id="337" name="TextShape 1"/>
          <p:cNvSpPr txBox="1"/>
          <p:nvPr/>
        </p:nvSpPr>
        <p:spPr>
          <a:xfrm>
            <a:off x="490320" y="488160"/>
            <a:ext cx="4438800" cy="4090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00000"/>
              </a:lnSpc>
            </a:pPr>
            <a:r>
              <a:rPr b="1"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Demo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8" name="CustomShape 2"/>
          <p:cNvSpPr/>
          <p:nvPr/>
        </p:nvSpPr>
        <p:spPr>
          <a:xfrm>
            <a:off x="5212440" y="86436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9" name="CustomShape 3"/>
          <p:cNvSpPr/>
          <p:nvPr/>
        </p:nvSpPr>
        <p:spPr>
          <a:xfrm>
            <a:off x="5549400" y="86436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0" name="CustomShape 4"/>
          <p:cNvSpPr/>
          <p:nvPr/>
        </p:nvSpPr>
        <p:spPr>
          <a:xfrm>
            <a:off x="5886720" y="86436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1" name="CustomShape 5"/>
          <p:cNvSpPr/>
          <p:nvPr/>
        </p:nvSpPr>
        <p:spPr>
          <a:xfrm>
            <a:off x="6223680" y="86436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2" name="CustomShape 6"/>
          <p:cNvSpPr/>
          <p:nvPr/>
        </p:nvSpPr>
        <p:spPr>
          <a:xfrm>
            <a:off x="6560640" y="86436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3" name="CustomShape 7"/>
          <p:cNvSpPr/>
          <p:nvPr/>
        </p:nvSpPr>
        <p:spPr>
          <a:xfrm>
            <a:off x="6897960" y="86436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4" name="CustomShape 8"/>
          <p:cNvSpPr/>
          <p:nvPr/>
        </p:nvSpPr>
        <p:spPr>
          <a:xfrm>
            <a:off x="7234920" y="86436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5" name="CustomShape 9"/>
          <p:cNvSpPr/>
          <p:nvPr/>
        </p:nvSpPr>
        <p:spPr>
          <a:xfrm>
            <a:off x="7571880" y="86436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6" name="CustomShape 10"/>
          <p:cNvSpPr/>
          <p:nvPr/>
        </p:nvSpPr>
        <p:spPr>
          <a:xfrm>
            <a:off x="7909200" y="86436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7" name="CustomShape 11"/>
          <p:cNvSpPr/>
          <p:nvPr/>
        </p:nvSpPr>
        <p:spPr>
          <a:xfrm>
            <a:off x="8246160" y="86436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8" name="CustomShape 12"/>
          <p:cNvSpPr/>
          <p:nvPr/>
        </p:nvSpPr>
        <p:spPr>
          <a:xfrm>
            <a:off x="5212440" y="120168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9" name="CustomShape 13"/>
          <p:cNvSpPr/>
          <p:nvPr/>
        </p:nvSpPr>
        <p:spPr>
          <a:xfrm>
            <a:off x="5549400" y="120168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0" name="CustomShape 14"/>
          <p:cNvSpPr/>
          <p:nvPr/>
        </p:nvSpPr>
        <p:spPr>
          <a:xfrm>
            <a:off x="5886720" y="120168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1" name="CustomShape 15"/>
          <p:cNvSpPr/>
          <p:nvPr/>
        </p:nvSpPr>
        <p:spPr>
          <a:xfrm>
            <a:off x="6223680" y="120168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2" name="CustomShape 16"/>
          <p:cNvSpPr/>
          <p:nvPr/>
        </p:nvSpPr>
        <p:spPr>
          <a:xfrm>
            <a:off x="6560640" y="120168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3" name="CustomShape 17"/>
          <p:cNvSpPr/>
          <p:nvPr/>
        </p:nvSpPr>
        <p:spPr>
          <a:xfrm>
            <a:off x="6897960" y="120168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4" name="CustomShape 18"/>
          <p:cNvSpPr/>
          <p:nvPr/>
        </p:nvSpPr>
        <p:spPr>
          <a:xfrm>
            <a:off x="7234920" y="120168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5" name="CustomShape 19"/>
          <p:cNvSpPr/>
          <p:nvPr/>
        </p:nvSpPr>
        <p:spPr>
          <a:xfrm>
            <a:off x="7571880" y="120168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6" name="CustomShape 20"/>
          <p:cNvSpPr/>
          <p:nvPr/>
        </p:nvSpPr>
        <p:spPr>
          <a:xfrm>
            <a:off x="7909200" y="120168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7" name="CustomShape 21"/>
          <p:cNvSpPr/>
          <p:nvPr/>
        </p:nvSpPr>
        <p:spPr>
          <a:xfrm>
            <a:off x="8246160" y="120168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8" name="CustomShape 22"/>
          <p:cNvSpPr/>
          <p:nvPr/>
        </p:nvSpPr>
        <p:spPr>
          <a:xfrm>
            <a:off x="5212440" y="153864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9" name="CustomShape 23"/>
          <p:cNvSpPr/>
          <p:nvPr/>
        </p:nvSpPr>
        <p:spPr>
          <a:xfrm>
            <a:off x="5549400" y="153864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0" name="CustomShape 24"/>
          <p:cNvSpPr/>
          <p:nvPr/>
        </p:nvSpPr>
        <p:spPr>
          <a:xfrm>
            <a:off x="5886720" y="153864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1" name="CustomShape 25"/>
          <p:cNvSpPr/>
          <p:nvPr/>
        </p:nvSpPr>
        <p:spPr>
          <a:xfrm>
            <a:off x="6223680" y="153864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2" name="CustomShape 26"/>
          <p:cNvSpPr/>
          <p:nvPr/>
        </p:nvSpPr>
        <p:spPr>
          <a:xfrm>
            <a:off x="6560640" y="153864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3" name="CustomShape 27"/>
          <p:cNvSpPr/>
          <p:nvPr/>
        </p:nvSpPr>
        <p:spPr>
          <a:xfrm>
            <a:off x="6897960" y="153864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4" name="CustomShape 28"/>
          <p:cNvSpPr/>
          <p:nvPr/>
        </p:nvSpPr>
        <p:spPr>
          <a:xfrm>
            <a:off x="7234920" y="153864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5" name="CustomShape 29"/>
          <p:cNvSpPr/>
          <p:nvPr/>
        </p:nvSpPr>
        <p:spPr>
          <a:xfrm>
            <a:off x="7571880" y="153864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6" name="CustomShape 30"/>
          <p:cNvSpPr/>
          <p:nvPr/>
        </p:nvSpPr>
        <p:spPr>
          <a:xfrm>
            <a:off x="7909200" y="153864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7" name="CustomShape 31"/>
          <p:cNvSpPr/>
          <p:nvPr/>
        </p:nvSpPr>
        <p:spPr>
          <a:xfrm>
            <a:off x="8246160" y="153864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8" name="CustomShape 32"/>
          <p:cNvSpPr/>
          <p:nvPr/>
        </p:nvSpPr>
        <p:spPr>
          <a:xfrm>
            <a:off x="5212440" y="187596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9" name="CustomShape 33"/>
          <p:cNvSpPr/>
          <p:nvPr/>
        </p:nvSpPr>
        <p:spPr>
          <a:xfrm>
            <a:off x="5549400" y="187596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0" name="CustomShape 34"/>
          <p:cNvSpPr/>
          <p:nvPr/>
        </p:nvSpPr>
        <p:spPr>
          <a:xfrm>
            <a:off x="5886720" y="187596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1" name="CustomShape 35"/>
          <p:cNvSpPr/>
          <p:nvPr/>
        </p:nvSpPr>
        <p:spPr>
          <a:xfrm>
            <a:off x="6223680" y="187596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2" name="CustomShape 36"/>
          <p:cNvSpPr/>
          <p:nvPr/>
        </p:nvSpPr>
        <p:spPr>
          <a:xfrm>
            <a:off x="6560640" y="187596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3" name="CustomShape 37"/>
          <p:cNvSpPr/>
          <p:nvPr/>
        </p:nvSpPr>
        <p:spPr>
          <a:xfrm>
            <a:off x="6897960" y="187596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4" name="CustomShape 38"/>
          <p:cNvSpPr/>
          <p:nvPr/>
        </p:nvSpPr>
        <p:spPr>
          <a:xfrm>
            <a:off x="7234920" y="187596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5" name="CustomShape 39"/>
          <p:cNvSpPr/>
          <p:nvPr/>
        </p:nvSpPr>
        <p:spPr>
          <a:xfrm>
            <a:off x="7571880" y="187596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6" name="CustomShape 40"/>
          <p:cNvSpPr/>
          <p:nvPr/>
        </p:nvSpPr>
        <p:spPr>
          <a:xfrm>
            <a:off x="7909200" y="187596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7" name="CustomShape 41"/>
          <p:cNvSpPr/>
          <p:nvPr/>
        </p:nvSpPr>
        <p:spPr>
          <a:xfrm>
            <a:off x="8246160" y="187596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8" name="CustomShape 42"/>
          <p:cNvSpPr/>
          <p:nvPr/>
        </p:nvSpPr>
        <p:spPr>
          <a:xfrm>
            <a:off x="5212440" y="221292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9" name="CustomShape 43"/>
          <p:cNvSpPr/>
          <p:nvPr/>
        </p:nvSpPr>
        <p:spPr>
          <a:xfrm>
            <a:off x="5549400" y="221292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0" name="CustomShape 44"/>
          <p:cNvSpPr/>
          <p:nvPr/>
        </p:nvSpPr>
        <p:spPr>
          <a:xfrm>
            <a:off x="5886720" y="221292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1" name="CustomShape 45"/>
          <p:cNvSpPr/>
          <p:nvPr/>
        </p:nvSpPr>
        <p:spPr>
          <a:xfrm>
            <a:off x="6223680" y="221292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2" name="CustomShape 46"/>
          <p:cNvSpPr/>
          <p:nvPr/>
        </p:nvSpPr>
        <p:spPr>
          <a:xfrm>
            <a:off x="6560640" y="221292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3" name="CustomShape 47"/>
          <p:cNvSpPr/>
          <p:nvPr/>
        </p:nvSpPr>
        <p:spPr>
          <a:xfrm>
            <a:off x="6897960" y="221292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4" name="CustomShape 48"/>
          <p:cNvSpPr/>
          <p:nvPr/>
        </p:nvSpPr>
        <p:spPr>
          <a:xfrm>
            <a:off x="7234920" y="221292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5" name="CustomShape 49"/>
          <p:cNvSpPr/>
          <p:nvPr/>
        </p:nvSpPr>
        <p:spPr>
          <a:xfrm>
            <a:off x="7571880" y="221292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6" name="CustomShape 50"/>
          <p:cNvSpPr/>
          <p:nvPr/>
        </p:nvSpPr>
        <p:spPr>
          <a:xfrm>
            <a:off x="7909200" y="221292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7" name="CustomShape 51"/>
          <p:cNvSpPr/>
          <p:nvPr/>
        </p:nvSpPr>
        <p:spPr>
          <a:xfrm>
            <a:off x="8246160" y="221292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8" name="CustomShape 52"/>
          <p:cNvSpPr/>
          <p:nvPr/>
        </p:nvSpPr>
        <p:spPr>
          <a:xfrm>
            <a:off x="5212440" y="254988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9" name="CustomShape 53"/>
          <p:cNvSpPr/>
          <p:nvPr/>
        </p:nvSpPr>
        <p:spPr>
          <a:xfrm>
            <a:off x="5549400" y="254988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0" name="CustomShape 54"/>
          <p:cNvSpPr/>
          <p:nvPr/>
        </p:nvSpPr>
        <p:spPr>
          <a:xfrm>
            <a:off x="5886720" y="254988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1" name="CustomShape 55"/>
          <p:cNvSpPr/>
          <p:nvPr/>
        </p:nvSpPr>
        <p:spPr>
          <a:xfrm>
            <a:off x="6223680" y="254988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2" name="CustomShape 56"/>
          <p:cNvSpPr/>
          <p:nvPr/>
        </p:nvSpPr>
        <p:spPr>
          <a:xfrm>
            <a:off x="6560640" y="254988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3" name="CustomShape 57"/>
          <p:cNvSpPr/>
          <p:nvPr/>
        </p:nvSpPr>
        <p:spPr>
          <a:xfrm>
            <a:off x="6897960" y="254988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4" name="CustomShape 58"/>
          <p:cNvSpPr/>
          <p:nvPr/>
        </p:nvSpPr>
        <p:spPr>
          <a:xfrm>
            <a:off x="7234920" y="254988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5" name="CustomShape 59"/>
          <p:cNvSpPr/>
          <p:nvPr/>
        </p:nvSpPr>
        <p:spPr>
          <a:xfrm>
            <a:off x="7571880" y="254988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6" name="CustomShape 60"/>
          <p:cNvSpPr/>
          <p:nvPr/>
        </p:nvSpPr>
        <p:spPr>
          <a:xfrm>
            <a:off x="7909200" y="254988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7" name="CustomShape 61"/>
          <p:cNvSpPr/>
          <p:nvPr/>
        </p:nvSpPr>
        <p:spPr>
          <a:xfrm>
            <a:off x="8246160" y="2549880"/>
            <a:ext cx="273240" cy="27324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8" name="CustomShape 62"/>
          <p:cNvSpPr/>
          <p:nvPr/>
        </p:nvSpPr>
        <p:spPr>
          <a:xfrm>
            <a:off x="5212440" y="288720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9" name="CustomShape 63"/>
          <p:cNvSpPr/>
          <p:nvPr/>
        </p:nvSpPr>
        <p:spPr>
          <a:xfrm>
            <a:off x="5549400" y="288720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0" name="CustomShape 64"/>
          <p:cNvSpPr/>
          <p:nvPr/>
        </p:nvSpPr>
        <p:spPr>
          <a:xfrm>
            <a:off x="5886720" y="288720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1" name="CustomShape 65"/>
          <p:cNvSpPr/>
          <p:nvPr/>
        </p:nvSpPr>
        <p:spPr>
          <a:xfrm>
            <a:off x="6223680" y="288720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2" name="CustomShape 66"/>
          <p:cNvSpPr/>
          <p:nvPr/>
        </p:nvSpPr>
        <p:spPr>
          <a:xfrm>
            <a:off x="6560640" y="288720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3" name="CustomShape 67"/>
          <p:cNvSpPr/>
          <p:nvPr/>
        </p:nvSpPr>
        <p:spPr>
          <a:xfrm>
            <a:off x="6897960" y="288720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4" name="CustomShape 68"/>
          <p:cNvSpPr/>
          <p:nvPr/>
        </p:nvSpPr>
        <p:spPr>
          <a:xfrm>
            <a:off x="7234920" y="288720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5" name="CustomShape 69"/>
          <p:cNvSpPr/>
          <p:nvPr/>
        </p:nvSpPr>
        <p:spPr>
          <a:xfrm>
            <a:off x="7571880" y="288720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6" name="CustomShape 70"/>
          <p:cNvSpPr/>
          <p:nvPr/>
        </p:nvSpPr>
        <p:spPr>
          <a:xfrm>
            <a:off x="7909200" y="288720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7" name="CustomShape 71"/>
          <p:cNvSpPr/>
          <p:nvPr/>
        </p:nvSpPr>
        <p:spPr>
          <a:xfrm>
            <a:off x="8246160" y="288720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8" name="CustomShape 72"/>
          <p:cNvSpPr/>
          <p:nvPr/>
        </p:nvSpPr>
        <p:spPr>
          <a:xfrm>
            <a:off x="5212440" y="322416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9" name="CustomShape 73"/>
          <p:cNvSpPr/>
          <p:nvPr/>
        </p:nvSpPr>
        <p:spPr>
          <a:xfrm>
            <a:off x="5549400" y="322416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0" name="CustomShape 74"/>
          <p:cNvSpPr/>
          <p:nvPr/>
        </p:nvSpPr>
        <p:spPr>
          <a:xfrm>
            <a:off x="5886720" y="322416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1" name="CustomShape 75"/>
          <p:cNvSpPr/>
          <p:nvPr/>
        </p:nvSpPr>
        <p:spPr>
          <a:xfrm>
            <a:off x="6223680" y="322416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2" name="CustomShape 76"/>
          <p:cNvSpPr/>
          <p:nvPr/>
        </p:nvSpPr>
        <p:spPr>
          <a:xfrm>
            <a:off x="6560640" y="322416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3" name="CustomShape 77"/>
          <p:cNvSpPr/>
          <p:nvPr/>
        </p:nvSpPr>
        <p:spPr>
          <a:xfrm>
            <a:off x="6897960" y="322416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4" name="CustomShape 78"/>
          <p:cNvSpPr/>
          <p:nvPr/>
        </p:nvSpPr>
        <p:spPr>
          <a:xfrm>
            <a:off x="7234920" y="322416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5" name="CustomShape 79"/>
          <p:cNvSpPr/>
          <p:nvPr/>
        </p:nvSpPr>
        <p:spPr>
          <a:xfrm>
            <a:off x="7571880" y="322416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6" name="CustomShape 80"/>
          <p:cNvSpPr/>
          <p:nvPr/>
        </p:nvSpPr>
        <p:spPr>
          <a:xfrm>
            <a:off x="7909200" y="322416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7" name="CustomShape 81"/>
          <p:cNvSpPr/>
          <p:nvPr/>
        </p:nvSpPr>
        <p:spPr>
          <a:xfrm>
            <a:off x="8246160" y="322416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8" name="CustomShape 82"/>
          <p:cNvSpPr/>
          <p:nvPr/>
        </p:nvSpPr>
        <p:spPr>
          <a:xfrm>
            <a:off x="5212440" y="356112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9" name="CustomShape 83"/>
          <p:cNvSpPr/>
          <p:nvPr/>
        </p:nvSpPr>
        <p:spPr>
          <a:xfrm>
            <a:off x="5549400" y="356112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0" name="CustomShape 84"/>
          <p:cNvSpPr/>
          <p:nvPr/>
        </p:nvSpPr>
        <p:spPr>
          <a:xfrm>
            <a:off x="5886720" y="356112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1" name="CustomShape 85"/>
          <p:cNvSpPr/>
          <p:nvPr/>
        </p:nvSpPr>
        <p:spPr>
          <a:xfrm>
            <a:off x="6223680" y="356112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2" name="CustomShape 86"/>
          <p:cNvSpPr/>
          <p:nvPr/>
        </p:nvSpPr>
        <p:spPr>
          <a:xfrm>
            <a:off x="6560640" y="356112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3" name="CustomShape 87"/>
          <p:cNvSpPr/>
          <p:nvPr/>
        </p:nvSpPr>
        <p:spPr>
          <a:xfrm>
            <a:off x="6897960" y="356112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4" name="CustomShape 88"/>
          <p:cNvSpPr/>
          <p:nvPr/>
        </p:nvSpPr>
        <p:spPr>
          <a:xfrm>
            <a:off x="7234920" y="356112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5" name="CustomShape 89"/>
          <p:cNvSpPr/>
          <p:nvPr/>
        </p:nvSpPr>
        <p:spPr>
          <a:xfrm>
            <a:off x="7571880" y="356112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6" name="CustomShape 90"/>
          <p:cNvSpPr/>
          <p:nvPr/>
        </p:nvSpPr>
        <p:spPr>
          <a:xfrm>
            <a:off x="7909200" y="356112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7" name="CustomShape 91"/>
          <p:cNvSpPr/>
          <p:nvPr/>
        </p:nvSpPr>
        <p:spPr>
          <a:xfrm>
            <a:off x="8246160" y="356112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8" name="CustomShape 92"/>
          <p:cNvSpPr/>
          <p:nvPr/>
        </p:nvSpPr>
        <p:spPr>
          <a:xfrm>
            <a:off x="5212440" y="389844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9" name="CustomShape 93"/>
          <p:cNvSpPr/>
          <p:nvPr/>
        </p:nvSpPr>
        <p:spPr>
          <a:xfrm>
            <a:off x="5549400" y="389844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0" name="CustomShape 94"/>
          <p:cNvSpPr/>
          <p:nvPr/>
        </p:nvSpPr>
        <p:spPr>
          <a:xfrm>
            <a:off x="5886720" y="389844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1" name="CustomShape 95"/>
          <p:cNvSpPr/>
          <p:nvPr/>
        </p:nvSpPr>
        <p:spPr>
          <a:xfrm>
            <a:off x="6223680" y="389844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2" name="CustomShape 96"/>
          <p:cNvSpPr/>
          <p:nvPr/>
        </p:nvSpPr>
        <p:spPr>
          <a:xfrm>
            <a:off x="6560640" y="389844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3" name="CustomShape 97"/>
          <p:cNvSpPr/>
          <p:nvPr/>
        </p:nvSpPr>
        <p:spPr>
          <a:xfrm>
            <a:off x="6897960" y="389844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4" name="CustomShape 98"/>
          <p:cNvSpPr/>
          <p:nvPr/>
        </p:nvSpPr>
        <p:spPr>
          <a:xfrm>
            <a:off x="7234920" y="389844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5" name="CustomShape 99"/>
          <p:cNvSpPr/>
          <p:nvPr/>
        </p:nvSpPr>
        <p:spPr>
          <a:xfrm>
            <a:off x="7571880" y="389844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6" name="CustomShape 100"/>
          <p:cNvSpPr/>
          <p:nvPr/>
        </p:nvSpPr>
        <p:spPr>
          <a:xfrm>
            <a:off x="7909200" y="389844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7" name="CustomShape 101"/>
          <p:cNvSpPr/>
          <p:nvPr/>
        </p:nvSpPr>
        <p:spPr>
          <a:xfrm>
            <a:off x="8246160" y="3898440"/>
            <a:ext cx="273240" cy="27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" name="Shape 277" descr=""/>
          <p:cNvPicPr/>
          <p:nvPr/>
        </p:nvPicPr>
        <p:blipFill>
          <a:blip r:embed="rId1"/>
          <a:srcRect l="0" t="0" r="0" b="9480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439" name="TextShape 1"/>
          <p:cNvSpPr txBox="1"/>
          <p:nvPr/>
        </p:nvSpPr>
        <p:spPr>
          <a:xfrm>
            <a:off x="490320" y="488160"/>
            <a:ext cx="8272440" cy="4090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Thanks for your attention!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Questions &amp; discussion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Shape 73" descr=""/>
          <p:cNvPicPr/>
          <p:nvPr/>
        </p:nvPicPr>
        <p:blipFill>
          <a:blip r:embed="rId1"/>
          <a:srcRect l="7783" t="0" r="0" b="0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273" name="TextShape 1"/>
          <p:cNvSpPr txBox="1"/>
          <p:nvPr/>
        </p:nvSpPr>
        <p:spPr>
          <a:xfrm>
            <a:off x="490320" y="488160"/>
            <a:ext cx="6226920" cy="4090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50000"/>
              </a:lnSpc>
            </a:pPr>
            <a:r>
              <a:rPr b="1"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Our Goal</a:t>
            </a:r>
            <a:r>
              <a:rPr b="1"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Save graduate students, workers, employers research time!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TextShape 1"/>
          <p:cNvSpPr txBox="1"/>
          <p:nvPr/>
        </p:nvSpPr>
        <p:spPr>
          <a:xfrm>
            <a:off x="471960" y="738720"/>
            <a:ext cx="8221680" cy="767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Research takes 50% - 75% of our time!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TextShape 2"/>
          <p:cNvSpPr txBox="1"/>
          <p:nvPr/>
        </p:nvSpPr>
        <p:spPr>
          <a:xfrm>
            <a:off x="471960" y="1919160"/>
            <a:ext cx="3999600" cy="2709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73737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Studies find that close to 75% of the time taken for producing something is spend on research!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737373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Information in today’s world is ever growing and we need a way to deal with this.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6" name="CustomShape 3"/>
          <p:cNvSpPr/>
          <p:nvPr/>
        </p:nvSpPr>
        <p:spPr>
          <a:xfrm rot="10800000">
            <a:off x="8656560" y="4552200"/>
            <a:ext cx="81468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4285f4"/>
            </a:solidFill>
            <a:custDash>
              <a:ds d="100000" sp="3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277" name="Shape 82" descr=""/>
          <p:cNvPicPr/>
          <p:nvPr/>
        </p:nvPicPr>
        <p:blipFill>
          <a:blip r:embed="rId1"/>
          <a:stretch/>
        </p:blipFill>
        <p:spPr>
          <a:xfrm>
            <a:off x="5025240" y="1882440"/>
            <a:ext cx="2437920" cy="2437920"/>
          </a:xfrm>
          <a:prstGeom prst="rect">
            <a:avLst/>
          </a:prstGeom>
          <a:ln>
            <a:noFill/>
          </a:ln>
        </p:spPr>
      </p:pic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Shape 87" descr=""/>
          <p:cNvPicPr/>
          <p:nvPr/>
        </p:nvPicPr>
        <p:blipFill>
          <a:blip r:embed="rId1"/>
          <a:srcRect l="7507" t="0" r="42252" b="15421"/>
          <a:stretch/>
        </p:blipFill>
        <p:spPr>
          <a:xfrm>
            <a:off x="-9000" y="0"/>
            <a:ext cx="4593960" cy="5143320"/>
          </a:xfrm>
          <a:prstGeom prst="rect">
            <a:avLst/>
          </a:prstGeom>
          <a:ln>
            <a:noFill/>
          </a:ln>
        </p:spPr>
      </p:pic>
      <p:sp>
        <p:nvSpPr>
          <p:cNvPr id="279" name="TextShape 1"/>
          <p:cNvSpPr txBox="1"/>
          <p:nvPr/>
        </p:nvSpPr>
        <p:spPr>
          <a:xfrm>
            <a:off x="105120" y="1830600"/>
            <a:ext cx="4435560" cy="1482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4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Our Tool To </a:t>
            </a:r>
            <a:r>
              <a:rPr b="1" lang="en-US" sz="4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Summarize</a:t>
            </a:r>
            <a:r>
              <a:rPr b="0" lang="en-US" sz="4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Text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0" name="TextShape 2"/>
          <p:cNvSpPr txBox="1"/>
          <p:nvPr/>
        </p:nvSpPr>
        <p:spPr>
          <a:xfrm>
            <a:off x="4952880" y="724320"/>
            <a:ext cx="3836520" cy="36946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Our application will summarize any text you need in seconds!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CustomShape 1"/>
          <p:cNvSpPr/>
          <p:nvPr/>
        </p:nvSpPr>
        <p:spPr>
          <a:xfrm>
            <a:off x="0" y="0"/>
            <a:ext cx="9160920" cy="248436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2" name="TextShape 2"/>
          <p:cNvSpPr txBox="1"/>
          <p:nvPr/>
        </p:nvSpPr>
        <p:spPr>
          <a:xfrm>
            <a:off x="311760" y="219960"/>
            <a:ext cx="8520120" cy="10119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The Team</a:t>
            </a: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i="1" lang="en-US" sz="1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Made by students for students and workers!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3" name="TextShape 3"/>
          <p:cNvSpPr txBox="1"/>
          <p:nvPr/>
        </p:nvSpPr>
        <p:spPr>
          <a:xfrm>
            <a:off x="-73080" y="3047760"/>
            <a:ext cx="2092680" cy="578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4285f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Telerik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4" name="TextShape 4"/>
          <p:cNvSpPr txBox="1"/>
          <p:nvPr/>
        </p:nvSpPr>
        <p:spPr>
          <a:xfrm>
            <a:off x="-73080" y="3572280"/>
            <a:ext cx="2022120" cy="11534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424242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Chrome Extension and Model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5" name="TextShape 5"/>
          <p:cNvSpPr txBox="1"/>
          <p:nvPr/>
        </p:nvSpPr>
        <p:spPr>
          <a:xfrm>
            <a:off x="1733040" y="3047760"/>
            <a:ext cx="2022120" cy="578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4285f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Martin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6" name="TextShape 6"/>
          <p:cNvSpPr txBox="1"/>
          <p:nvPr/>
        </p:nvSpPr>
        <p:spPr>
          <a:xfrm>
            <a:off x="5429520" y="3047760"/>
            <a:ext cx="2022120" cy="578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4285f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Vladi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7" name="TextShape 7"/>
          <p:cNvSpPr txBox="1"/>
          <p:nvPr/>
        </p:nvSpPr>
        <p:spPr>
          <a:xfrm>
            <a:off x="1733040" y="3572280"/>
            <a:ext cx="2022120" cy="11534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424242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Machine Learning Models and Algorithms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8" name="TextShape 8"/>
          <p:cNvSpPr txBox="1"/>
          <p:nvPr/>
        </p:nvSpPr>
        <p:spPr>
          <a:xfrm>
            <a:off x="5429520" y="3572280"/>
            <a:ext cx="2022120" cy="11534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424242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Machine Learning Models and Algorithms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9" name="TextShape 9"/>
          <p:cNvSpPr txBox="1"/>
          <p:nvPr/>
        </p:nvSpPr>
        <p:spPr>
          <a:xfrm>
            <a:off x="7190280" y="3047760"/>
            <a:ext cx="2022120" cy="578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4285f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Pesho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0" name="TextShape 10"/>
          <p:cNvSpPr txBox="1"/>
          <p:nvPr/>
        </p:nvSpPr>
        <p:spPr>
          <a:xfrm>
            <a:off x="7190280" y="3572280"/>
            <a:ext cx="2022120" cy="11534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424242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Chrome Extension and Model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1" name="TextShape 11"/>
          <p:cNvSpPr txBox="1"/>
          <p:nvPr/>
        </p:nvSpPr>
        <p:spPr>
          <a:xfrm>
            <a:off x="3486240" y="3040200"/>
            <a:ext cx="2092680" cy="578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4285f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Ivona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2" name="TextShape 12"/>
          <p:cNvSpPr txBox="1"/>
          <p:nvPr/>
        </p:nvSpPr>
        <p:spPr>
          <a:xfrm>
            <a:off x="3486240" y="3564720"/>
            <a:ext cx="2022120" cy="11534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424242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Project Manager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TextShape 1"/>
          <p:cNvSpPr txBox="1"/>
          <p:nvPr/>
        </p:nvSpPr>
        <p:spPr>
          <a:xfrm>
            <a:off x="471960" y="738720"/>
            <a:ext cx="8221680" cy="767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Milestones</a:t>
            </a: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A bit more left to tackle ; )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4" name="CustomShape 2"/>
          <p:cNvSpPr/>
          <p:nvPr/>
        </p:nvSpPr>
        <p:spPr>
          <a:xfrm rot="10800000">
            <a:off x="680040" y="2990520"/>
            <a:ext cx="360" cy="837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424242"/>
            </a:solidFill>
            <a:round/>
            <a:tailEnd len="med" type="oval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95" name="TextShape 3"/>
          <p:cNvSpPr txBox="1"/>
          <p:nvPr/>
        </p:nvSpPr>
        <p:spPr>
          <a:xfrm>
            <a:off x="727200" y="1995840"/>
            <a:ext cx="1813680" cy="3916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4285f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First Step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6" name="TextShape 4"/>
          <p:cNvSpPr txBox="1"/>
          <p:nvPr/>
        </p:nvSpPr>
        <p:spPr>
          <a:xfrm>
            <a:off x="719640" y="2208960"/>
            <a:ext cx="1813680" cy="6548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424242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Reasearch and choose the right machine learning models and algorithms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7" name="CustomShape 5"/>
          <p:cNvSpPr/>
          <p:nvPr/>
        </p:nvSpPr>
        <p:spPr>
          <a:xfrm>
            <a:off x="2780280" y="3375000"/>
            <a:ext cx="360" cy="837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424242"/>
            </a:solidFill>
            <a:round/>
            <a:tailEnd len="med" type="oval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98" name="TextShape 6"/>
          <p:cNvSpPr txBox="1"/>
          <p:nvPr/>
        </p:nvSpPr>
        <p:spPr>
          <a:xfrm>
            <a:off x="2780280" y="3974760"/>
            <a:ext cx="1813680" cy="3916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4285f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More Coding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9" name="TextShape 7"/>
          <p:cNvSpPr txBox="1"/>
          <p:nvPr/>
        </p:nvSpPr>
        <p:spPr>
          <a:xfrm>
            <a:off x="2780280" y="4248000"/>
            <a:ext cx="2000520" cy="914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1050" spc="-1" strike="noStrike">
                <a:solidFill>
                  <a:srgbClr val="424242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Implementing the models and finding suitable training data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0" name="CustomShape 8"/>
          <p:cNvSpPr/>
          <p:nvPr/>
        </p:nvSpPr>
        <p:spPr>
          <a:xfrm rot="10800000">
            <a:off x="4995000" y="2983320"/>
            <a:ext cx="360" cy="837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424242"/>
            </a:solidFill>
            <a:round/>
            <a:tailEnd len="med" type="oval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1" name="TextShape 9"/>
          <p:cNvSpPr txBox="1"/>
          <p:nvPr/>
        </p:nvSpPr>
        <p:spPr>
          <a:xfrm>
            <a:off x="5041800" y="1995840"/>
            <a:ext cx="1813680" cy="3916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4285f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Hack End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2" name="TextShape 10"/>
          <p:cNvSpPr txBox="1"/>
          <p:nvPr/>
        </p:nvSpPr>
        <p:spPr>
          <a:xfrm>
            <a:off x="5048640" y="2038320"/>
            <a:ext cx="1813680" cy="578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424242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Training the model and tweaking the hyperparameters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424242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3" name="CustomShape 11"/>
          <p:cNvSpPr/>
          <p:nvPr/>
        </p:nvSpPr>
        <p:spPr>
          <a:xfrm>
            <a:off x="6868800" y="3375000"/>
            <a:ext cx="360" cy="837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424242"/>
            </a:solidFill>
            <a:round/>
            <a:tailEnd len="med" type="oval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4" name="TextShape 12"/>
          <p:cNvSpPr txBox="1"/>
          <p:nvPr/>
        </p:nvSpPr>
        <p:spPr>
          <a:xfrm>
            <a:off x="6868800" y="3974760"/>
            <a:ext cx="1813680" cy="3916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4285f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Use it for everything we can think of!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305" name="Table 13"/>
          <p:cNvGraphicFramePr/>
          <p:nvPr/>
        </p:nvGraphicFramePr>
        <p:xfrm>
          <a:off x="323280" y="2983320"/>
          <a:ext cx="8285040" cy="395640"/>
        </p:xfrm>
        <a:graphic>
          <a:graphicData uri="http://schemas.openxmlformats.org/drawingml/2006/table">
            <a:tbl>
              <a:tblPr/>
              <a:tblGrid>
                <a:gridCol w="1035360"/>
                <a:gridCol w="1035360"/>
                <a:gridCol w="1035360"/>
                <a:gridCol w="1035360"/>
                <a:gridCol w="1035360"/>
                <a:gridCol w="1035360"/>
                <a:gridCol w="1035360"/>
                <a:gridCol w="1037880"/>
              </a:tblGrid>
              <a:tr h="39600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Friday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737373"/>
                    </a:solidFill>
                  </a:tcPr>
                </a:tc>
                <a:tc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737373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Saturday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737373"/>
                    </a:solidFill>
                  </a:tcPr>
                </a:tc>
                <a:tc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737373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Sunday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737373"/>
                    </a:solidFill>
                  </a:tcPr>
                </a:tc>
                <a:tc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737373"/>
                    </a:solidFill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i="1" lang="en-US" sz="14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Arial"/>
                        </a:rPr>
                        <a:t>Future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737373"/>
                    </a:solidFill>
                  </a:tcPr>
                </a:tc>
                <a:tc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solidFill>
                      <a:srgbClr val="737373"/>
                    </a:solidFill>
                  </a:tcPr>
                </a:tc>
              </a:tr>
            </a:tbl>
          </a:graphicData>
        </a:graphic>
      </p:graphicFrame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TextShape 1"/>
          <p:cNvSpPr txBox="1"/>
          <p:nvPr/>
        </p:nvSpPr>
        <p:spPr>
          <a:xfrm>
            <a:off x="471960" y="738720"/>
            <a:ext cx="8221680" cy="767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How our tool works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7" name="CustomShape 2"/>
          <p:cNvSpPr/>
          <p:nvPr/>
        </p:nvSpPr>
        <p:spPr>
          <a:xfrm>
            <a:off x="929160" y="2508120"/>
            <a:ext cx="360" cy="1038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8" name="TextShape 3"/>
          <p:cNvSpPr txBox="1"/>
          <p:nvPr/>
        </p:nvSpPr>
        <p:spPr>
          <a:xfrm>
            <a:off x="975960" y="2384640"/>
            <a:ext cx="1813680" cy="3916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700" spc="-1" strike="noStrike">
                <a:solidFill>
                  <a:srgbClr val="4285f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Step 1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9" name="TextShape 4"/>
          <p:cNvSpPr txBox="1"/>
          <p:nvPr/>
        </p:nvSpPr>
        <p:spPr>
          <a:xfrm>
            <a:off x="975960" y="2674800"/>
            <a:ext cx="1813680" cy="578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424242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Extract text content from a web page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0" name="CustomShape 5"/>
          <p:cNvSpPr/>
          <p:nvPr/>
        </p:nvSpPr>
        <p:spPr>
          <a:xfrm>
            <a:off x="3395880" y="2355480"/>
            <a:ext cx="360" cy="1038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1" name="TextShape 6"/>
          <p:cNvSpPr txBox="1"/>
          <p:nvPr/>
        </p:nvSpPr>
        <p:spPr>
          <a:xfrm>
            <a:off x="3442680" y="2241000"/>
            <a:ext cx="1813680" cy="3916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700" spc="-1" strike="noStrike">
                <a:solidFill>
                  <a:srgbClr val="4285f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Step 2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2" name="TextShape 7"/>
          <p:cNvSpPr txBox="1"/>
          <p:nvPr/>
        </p:nvSpPr>
        <p:spPr>
          <a:xfrm>
            <a:off x="3442680" y="2531160"/>
            <a:ext cx="1813680" cy="8625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424242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Co</a:t>
            </a:r>
            <a:r>
              <a:rPr b="0" lang="en-US" sz="1050" spc="-1" strike="noStrike">
                <a:solidFill>
                  <a:srgbClr val="424242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nvert </a:t>
            </a:r>
            <a:r>
              <a:rPr b="0" lang="en-US" sz="1200" spc="-1" strike="noStrike">
                <a:solidFill>
                  <a:srgbClr val="424242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the text to word embeddings vectors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3" name="CustomShape 8"/>
          <p:cNvSpPr/>
          <p:nvPr/>
        </p:nvSpPr>
        <p:spPr>
          <a:xfrm>
            <a:off x="6457680" y="2053080"/>
            <a:ext cx="360" cy="1038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4" name="TextShape 9"/>
          <p:cNvSpPr txBox="1"/>
          <p:nvPr/>
        </p:nvSpPr>
        <p:spPr>
          <a:xfrm>
            <a:off x="6504480" y="1929960"/>
            <a:ext cx="1813680" cy="3916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700" spc="-1" strike="noStrike">
                <a:solidFill>
                  <a:srgbClr val="4285f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Step 3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5" name="TextShape 10"/>
          <p:cNvSpPr txBox="1"/>
          <p:nvPr/>
        </p:nvSpPr>
        <p:spPr>
          <a:xfrm>
            <a:off x="6457680" y="2153160"/>
            <a:ext cx="1813680" cy="7095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424242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Process the data trough Seq2seq model using Encoder and Decoder network and feeding the               model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6" name="CustomShape 11"/>
          <p:cNvSpPr/>
          <p:nvPr/>
        </p:nvSpPr>
        <p:spPr>
          <a:xfrm>
            <a:off x="1537560" y="3979800"/>
            <a:ext cx="48639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4285f4"/>
            </a:solidFill>
            <a:custDash>
              <a:ds d="100000" sp="3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7" name="CustomShape 12"/>
          <p:cNvSpPr/>
          <p:nvPr/>
        </p:nvSpPr>
        <p:spPr>
          <a:xfrm>
            <a:off x="929160" y="3675600"/>
            <a:ext cx="608400" cy="6084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8" name="CustomShape 13"/>
          <p:cNvSpPr/>
          <p:nvPr/>
        </p:nvSpPr>
        <p:spPr>
          <a:xfrm>
            <a:off x="3421440" y="3431160"/>
            <a:ext cx="1096920" cy="109692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9" name="CustomShape 14"/>
          <p:cNvSpPr/>
          <p:nvPr/>
        </p:nvSpPr>
        <p:spPr>
          <a:xfrm>
            <a:off x="6401880" y="3219840"/>
            <a:ext cx="1519920" cy="151992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Shape 151" descr=""/>
          <p:cNvPicPr/>
          <p:nvPr/>
        </p:nvPicPr>
        <p:blipFill>
          <a:blip r:embed="rId1"/>
          <a:srcRect l="0" t="0" r="0" b="9480"/>
          <a:stretch/>
        </p:blipFill>
        <p:spPr>
          <a:xfrm>
            <a:off x="0" y="7632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321" name="TextShape 1"/>
          <p:cNvSpPr txBox="1"/>
          <p:nvPr/>
        </p:nvSpPr>
        <p:spPr>
          <a:xfrm>
            <a:off x="367920" y="876960"/>
            <a:ext cx="6226920" cy="4090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Technology Stack</a:t>
            </a:r>
            <a:r>
              <a:rPr b="0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Picture 2" descr=""/>
          <p:cNvPicPr/>
          <p:nvPr/>
        </p:nvPicPr>
        <p:blipFill>
          <a:blip r:embed="rId1"/>
          <a:stretch/>
        </p:blipFill>
        <p:spPr>
          <a:xfrm>
            <a:off x="5257800" y="361800"/>
            <a:ext cx="2771280" cy="4566600"/>
          </a:xfrm>
          <a:prstGeom prst="rect">
            <a:avLst/>
          </a:prstGeom>
          <a:ln>
            <a:noFill/>
          </a:ln>
        </p:spPr>
      </p:pic>
      <p:sp>
        <p:nvSpPr>
          <p:cNvPr id="323" name="CustomShape 1"/>
          <p:cNvSpPr/>
          <p:nvPr/>
        </p:nvSpPr>
        <p:spPr>
          <a:xfrm>
            <a:off x="304920" y="514440"/>
            <a:ext cx="3809520" cy="155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Application structure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Vanko</dc:creator>
  <dc:description/>
  <dc:language>en-US</dc:language>
  <cp:lastModifiedBy/>
  <dcterms:modified xsi:type="dcterms:W3CDTF">2018-03-18T08:54:06Z</dcterms:modified>
  <cp:revision>9</cp:revision>
  <dc:subject/>
  <dc:title>Sum It Up!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Презентация на цял екран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15</vt:i4>
  </property>
</Properties>
</file>